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3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20424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91611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256662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379524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319178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37914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256547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92075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29219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28354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FD7AF2-ECC7-4284-8C36-A9293C66CD86}"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79076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8FD7AF2-ECC7-4284-8C36-A9293C66CD86}"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2C2A35-1637-4E0A-BBDC-657DB7AE4DD4}" type="slidenum">
              <a:rPr kumimoji="1" lang="ja-JP" altLang="en-US" smtClean="0"/>
              <a:t>‹#›</a:t>
            </a:fld>
            <a:endParaRPr kumimoji="1" lang="ja-JP" altLang="en-US"/>
          </a:p>
        </p:txBody>
      </p:sp>
    </p:spTree>
    <p:extLst>
      <p:ext uri="{BB962C8B-B14F-4D97-AF65-F5344CB8AC3E}">
        <p14:creationId xmlns:p14="http://schemas.microsoft.com/office/powerpoint/2010/main" val="171773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descr="背景パターン&#10;&#10;中程度の精度で自動的に生成された説明">
            <a:extLst>
              <a:ext uri="{FF2B5EF4-FFF2-40B4-BE49-F238E27FC236}">
                <a16:creationId xmlns:a16="http://schemas.microsoft.com/office/drawing/2014/main" id="{B5E9E277-2B13-8E6D-B6B3-61616F3C6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3422"/>
            <a:ext cx="7464551" cy="9909421"/>
          </a:xfrm>
          <a:prstGeom prst="rect">
            <a:avLst/>
          </a:prstGeom>
          <a:ln>
            <a:noFill/>
          </a:ln>
          <a:effectLst>
            <a:outerShdw blurRad="190500" algn="tl" rotWithShape="0">
              <a:srgbClr val="000000">
                <a:alpha val="70000"/>
              </a:srgbClr>
            </a:outerShdw>
          </a:effectLst>
        </p:spPr>
      </p:pic>
      <p:pic>
        <p:nvPicPr>
          <p:cNvPr id="7" name="図 6" descr="部屋 が含まれている画像&#10;&#10;自動的に生成された説明">
            <a:extLst>
              <a:ext uri="{FF2B5EF4-FFF2-40B4-BE49-F238E27FC236}">
                <a16:creationId xmlns:a16="http://schemas.microsoft.com/office/drawing/2014/main" id="{76CCCEEE-93AD-D7BE-4C1D-44AB914CFAFE}"/>
              </a:ext>
            </a:extLst>
          </p:cNvPr>
          <p:cNvPicPr>
            <a:picLocks noChangeAspect="1"/>
          </p:cNvPicPr>
          <p:nvPr/>
        </p:nvPicPr>
        <p:blipFill rotWithShape="1">
          <a:blip r:embed="rId3">
            <a:extLst>
              <a:ext uri="{28A0092B-C50C-407E-A947-70E740481C1C}">
                <a14:useLocalDpi xmlns:a14="http://schemas.microsoft.com/office/drawing/2010/main" val="0"/>
              </a:ext>
            </a:extLst>
          </a:blip>
          <a:srcRect b="13621"/>
          <a:stretch/>
        </p:blipFill>
        <p:spPr>
          <a:xfrm>
            <a:off x="142777" y="865691"/>
            <a:ext cx="679132" cy="1068096"/>
          </a:xfrm>
          <a:prstGeom prst="rect">
            <a:avLst/>
          </a:prstGeom>
        </p:spPr>
      </p:pic>
      <p:pic>
        <p:nvPicPr>
          <p:cNvPr id="9" name="図 8" descr="抽象, 挿絵 が含まれている画像&#10;&#10;自動的に生成された説明">
            <a:extLst>
              <a:ext uri="{FF2B5EF4-FFF2-40B4-BE49-F238E27FC236}">
                <a16:creationId xmlns:a16="http://schemas.microsoft.com/office/drawing/2014/main" id="{2F9B3C01-8566-7FB9-1271-367C4A62866C}"/>
              </a:ext>
            </a:extLst>
          </p:cNvPr>
          <p:cNvPicPr>
            <a:picLocks noChangeAspect="1"/>
          </p:cNvPicPr>
          <p:nvPr/>
        </p:nvPicPr>
        <p:blipFill rotWithShape="1">
          <a:blip r:embed="rId4">
            <a:extLst>
              <a:ext uri="{28A0092B-C50C-407E-A947-70E740481C1C}">
                <a14:useLocalDpi xmlns:a14="http://schemas.microsoft.com/office/drawing/2010/main" val="0"/>
              </a:ext>
            </a:extLst>
          </a:blip>
          <a:srcRect b="14084"/>
          <a:stretch/>
        </p:blipFill>
        <p:spPr>
          <a:xfrm>
            <a:off x="6106867" y="865691"/>
            <a:ext cx="639594" cy="1068096"/>
          </a:xfrm>
          <a:prstGeom prst="rect">
            <a:avLst/>
          </a:prstGeom>
        </p:spPr>
      </p:pic>
      <p:pic>
        <p:nvPicPr>
          <p:cNvPr id="11" name="図 10" descr="人形, おもちゃ, 挿絵, 時計 が含まれている画像&#10;&#10;自動的に生成された説明">
            <a:extLst>
              <a:ext uri="{FF2B5EF4-FFF2-40B4-BE49-F238E27FC236}">
                <a16:creationId xmlns:a16="http://schemas.microsoft.com/office/drawing/2014/main" id="{A84ABE5D-9177-7265-8B2F-C186AF9D54B2}"/>
              </a:ext>
            </a:extLst>
          </p:cNvPr>
          <p:cNvPicPr>
            <a:picLocks noChangeAspect="1"/>
          </p:cNvPicPr>
          <p:nvPr/>
        </p:nvPicPr>
        <p:blipFill rotWithShape="1">
          <a:blip r:embed="rId5">
            <a:extLst>
              <a:ext uri="{28A0092B-C50C-407E-A947-70E740481C1C}">
                <a14:useLocalDpi xmlns:a14="http://schemas.microsoft.com/office/drawing/2010/main" val="0"/>
              </a:ext>
            </a:extLst>
          </a:blip>
          <a:srcRect l="35633" r="40798" b="22714"/>
          <a:stretch/>
        </p:blipFill>
        <p:spPr>
          <a:xfrm>
            <a:off x="5965492" y="3087275"/>
            <a:ext cx="864499" cy="880391"/>
          </a:xfrm>
          <a:prstGeom prst="rect">
            <a:avLst/>
          </a:prstGeom>
        </p:spPr>
      </p:pic>
      <p:sp>
        <p:nvSpPr>
          <p:cNvPr id="13" name="テキスト ボックス 12">
            <a:extLst>
              <a:ext uri="{FF2B5EF4-FFF2-40B4-BE49-F238E27FC236}">
                <a16:creationId xmlns:a16="http://schemas.microsoft.com/office/drawing/2014/main" id="{9DB210D0-FE92-BB0A-7E42-418E3BD5A02D}"/>
              </a:ext>
            </a:extLst>
          </p:cNvPr>
          <p:cNvSpPr txBox="1"/>
          <p:nvPr/>
        </p:nvSpPr>
        <p:spPr>
          <a:xfrm>
            <a:off x="559209" y="2396879"/>
            <a:ext cx="5810356" cy="507831"/>
          </a:xfrm>
          <a:prstGeom prst="rect">
            <a:avLst/>
          </a:prstGeom>
          <a:noFill/>
        </p:spPr>
        <p:txBody>
          <a:bodyPr wrap="square">
            <a:spAutoFit/>
          </a:bodyPr>
          <a:lstStyle/>
          <a:p>
            <a:pPr algn="l"/>
            <a:endParaRPr lang="ja-JP" altLang="en-US" sz="900" b="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9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1800" b="1" i="0" u="none" strike="noStrike" baseline="0" dirty="0">
                <a:solidFill>
                  <a:srgbClr val="000000"/>
                </a:solidFill>
                <a:latin typeface="メイリオ" panose="020B0604030504040204" pitchFamily="50" charset="-128"/>
                <a:ea typeface="メイリオ" panose="020B0604030504040204" pitchFamily="50" charset="-128"/>
              </a:rPr>
              <a:t>育児休業</a:t>
            </a:r>
            <a:r>
              <a:rPr lang="ja-JP" altLang="en-US" sz="1400" b="1" i="0" u="none" strike="noStrike" baseline="0" dirty="0">
                <a:solidFill>
                  <a:srgbClr val="000000"/>
                </a:solidFill>
                <a:latin typeface="メイリオ" panose="020B0604030504040204" pitchFamily="50" charset="-128"/>
                <a:ea typeface="メイリオ" panose="020B0604030504040204" pitchFamily="50" charset="-128"/>
              </a:rPr>
              <a:t>や</a:t>
            </a:r>
            <a:r>
              <a:rPr lang="ja-JP" altLang="en-US" sz="1800" b="1" i="0" u="none" strike="noStrike" baseline="0" dirty="0">
                <a:solidFill>
                  <a:srgbClr val="000000"/>
                </a:solidFill>
                <a:latin typeface="メイリオ" panose="020B0604030504040204" pitchFamily="50" charset="-128"/>
                <a:ea typeface="メイリオ" panose="020B0604030504040204" pitchFamily="50" charset="-128"/>
              </a:rPr>
              <a:t>短時間勤務</a:t>
            </a:r>
            <a:r>
              <a:rPr lang="ja-JP" altLang="en-US" sz="1400" b="1" i="0" u="none" strike="noStrike" baseline="0" dirty="0">
                <a:solidFill>
                  <a:srgbClr val="000000"/>
                </a:solidFill>
                <a:latin typeface="メイリオ" panose="020B0604030504040204" pitchFamily="50" charset="-128"/>
                <a:ea typeface="メイリオ" panose="020B0604030504040204" pitchFamily="50" charset="-128"/>
              </a:rPr>
              <a:t>の利用期間中の</a:t>
            </a:r>
            <a:r>
              <a:rPr lang="ja-JP" altLang="en-US" sz="1800" b="1" i="0" u="none" strike="noStrike" baseline="0" dirty="0">
                <a:solidFill>
                  <a:srgbClr val="000000"/>
                </a:solidFill>
                <a:latin typeface="メイリオ" panose="020B0604030504040204" pitchFamily="50" charset="-128"/>
                <a:ea typeface="メイリオ" panose="020B0604030504040204" pitchFamily="50" charset="-128"/>
              </a:rPr>
              <a:t>業務代替</a:t>
            </a:r>
            <a:r>
              <a:rPr lang="ja-JP" altLang="en-US" sz="1400" b="1" i="0" u="none" strike="noStrike" baseline="0" dirty="0">
                <a:solidFill>
                  <a:srgbClr val="000000"/>
                </a:solidFill>
                <a:latin typeface="メイリオ" panose="020B0604030504040204" pitchFamily="50" charset="-128"/>
                <a:ea typeface="メイリオ" panose="020B0604030504040204" pitchFamily="50" charset="-128"/>
              </a:rPr>
              <a:t>を</a:t>
            </a:r>
            <a:r>
              <a:rPr lang="ja-JP" altLang="en-US" sz="1800" b="1" i="0" u="none" strike="noStrike" baseline="0" dirty="0">
                <a:solidFill>
                  <a:srgbClr val="000000"/>
                </a:solidFill>
                <a:latin typeface="メイリオ" panose="020B0604030504040204" pitchFamily="50" charset="-128"/>
                <a:ea typeface="メイリオ" panose="020B0604030504040204" pitchFamily="50" charset="-128"/>
              </a:rPr>
              <a:t>支援</a:t>
            </a:r>
            <a:r>
              <a:rPr lang="ja-JP" altLang="en-US" sz="1400" b="1" i="0" u="none" strike="noStrike" baseline="0" dirty="0">
                <a:solidFill>
                  <a:srgbClr val="000000"/>
                </a:solidFill>
                <a:latin typeface="メイリオ" panose="020B0604030504040204" pitchFamily="50" charset="-128"/>
                <a:ea typeface="メイリオ" panose="020B0604030504040204" pitchFamily="50" charset="-128"/>
              </a:rPr>
              <a:t>します</a:t>
            </a:r>
            <a:endParaRPr lang="ja-JP" altLang="en-US" dirty="0"/>
          </a:p>
        </p:txBody>
      </p:sp>
      <p:sp>
        <p:nvSpPr>
          <p:cNvPr id="15" name="テキスト ボックス 14">
            <a:extLst>
              <a:ext uri="{FF2B5EF4-FFF2-40B4-BE49-F238E27FC236}">
                <a16:creationId xmlns:a16="http://schemas.microsoft.com/office/drawing/2014/main" id="{66012A2E-51A1-B025-1940-B6A51D384102}"/>
              </a:ext>
            </a:extLst>
          </p:cNvPr>
          <p:cNvSpPr txBox="1"/>
          <p:nvPr/>
        </p:nvSpPr>
        <p:spPr>
          <a:xfrm>
            <a:off x="908926" y="656480"/>
            <a:ext cx="5110924" cy="1785104"/>
          </a:xfrm>
          <a:prstGeom prst="rect">
            <a:avLst/>
          </a:prstGeom>
          <a:noFill/>
        </p:spPr>
        <p:txBody>
          <a:bodyPr wrap="square">
            <a:spAutoFit/>
          </a:bodyPr>
          <a:lstStyle/>
          <a:p>
            <a:pPr algn="l"/>
            <a:endParaRPr lang="ja-JP" altLang="en-US" sz="2000" b="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20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1400" b="1" i="0" u="none" strike="noStrike" baseline="0" dirty="0">
                <a:solidFill>
                  <a:srgbClr val="FF0000"/>
                </a:solidFill>
                <a:latin typeface="メイリオ" panose="020B0604030504040204" pitchFamily="50" charset="-128"/>
                <a:ea typeface="メイリオ" panose="020B0604030504040204" pitchFamily="50" charset="-128"/>
              </a:rPr>
              <a:t>「両立支援等助成金」</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は、仕事と育児を両立しやすい職場環境整備に取り組む事業主を支援する制度です。</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2024</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（令和６）年１月より</a:t>
            </a:r>
            <a:r>
              <a:rPr lang="ja-JP" altLang="en-US" sz="1400" b="1" i="0" u="none" strike="noStrike" baseline="0" dirty="0">
                <a:solidFill>
                  <a:srgbClr val="FF0000"/>
                </a:solidFill>
                <a:latin typeface="メイリオ" panose="020B0604030504040204" pitchFamily="50" charset="-128"/>
                <a:ea typeface="メイリオ" panose="020B0604030504040204" pitchFamily="50" charset="-128"/>
              </a:rPr>
              <a:t>「育休中等業務代替支援コース」</a:t>
            </a:r>
            <a:r>
              <a:rPr lang="ja-JP" altLang="en-US" sz="1400" b="1" i="0" u="none" strike="noStrike" baseline="0" dirty="0">
                <a:solidFill>
                  <a:srgbClr val="000000"/>
                </a:solidFill>
                <a:latin typeface="メイリオ" panose="020B0604030504040204" pitchFamily="50" charset="-128"/>
                <a:ea typeface="メイリオ" panose="020B0604030504040204" pitchFamily="50" charset="-128"/>
              </a:rPr>
              <a:t>を</a:t>
            </a:r>
            <a:r>
              <a:rPr lang="ja-JP" altLang="en-US" sz="1400" b="1" i="0" u="none" strike="noStrike" baseline="0" dirty="0">
                <a:solidFill>
                  <a:srgbClr val="FF0000"/>
                </a:solidFill>
                <a:latin typeface="メイリオ" panose="020B0604030504040204" pitchFamily="50" charset="-128"/>
                <a:ea typeface="メイリオ" panose="020B0604030504040204" pitchFamily="50" charset="-128"/>
              </a:rPr>
              <a:t>新設</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し、</a:t>
            </a:r>
            <a:r>
              <a:rPr lang="ja-JP" altLang="en-US" sz="1400" b="1" i="0" u="none" strike="noStrike" baseline="0" dirty="0">
                <a:solidFill>
                  <a:srgbClr val="FF0000"/>
                </a:solidFill>
                <a:latin typeface="メイリオ" panose="020B0604030504040204" pitchFamily="50" charset="-128"/>
                <a:ea typeface="メイリオ" panose="020B0604030504040204" pitchFamily="50" charset="-128"/>
              </a:rPr>
              <a:t>育児休業や育児のための短時間勤務制度</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がより利用しやすくなるよう、</a:t>
            </a:r>
            <a:r>
              <a:rPr lang="ja-JP" altLang="en-US" sz="1400" b="1" i="0" u="none" strike="noStrike" baseline="0" dirty="0">
                <a:solidFill>
                  <a:srgbClr val="FF0000"/>
                </a:solidFill>
                <a:latin typeface="メイリオ" panose="020B0604030504040204" pitchFamily="50" charset="-128"/>
                <a:ea typeface="メイリオ" panose="020B0604030504040204" pitchFamily="50" charset="-128"/>
              </a:rPr>
              <a:t>業務を代替する体制の整備への支援を拡充</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しました。</a:t>
            </a:r>
            <a:endParaRPr lang="ja-JP" altLang="en-US" sz="1400" dirty="0"/>
          </a:p>
        </p:txBody>
      </p:sp>
      <p:sp>
        <p:nvSpPr>
          <p:cNvPr id="17" name="テキスト ボックス 16">
            <a:extLst>
              <a:ext uri="{FF2B5EF4-FFF2-40B4-BE49-F238E27FC236}">
                <a16:creationId xmlns:a16="http://schemas.microsoft.com/office/drawing/2014/main" id="{D50AE148-EEF3-13E6-5111-71F5B25F178E}"/>
              </a:ext>
            </a:extLst>
          </p:cNvPr>
          <p:cNvSpPr txBox="1"/>
          <p:nvPr/>
        </p:nvSpPr>
        <p:spPr>
          <a:xfrm>
            <a:off x="241404" y="71705"/>
            <a:ext cx="7464552" cy="584775"/>
          </a:xfrm>
          <a:prstGeom prst="rect">
            <a:avLst/>
          </a:prstGeom>
          <a:noFill/>
        </p:spPr>
        <p:txBody>
          <a:bodyPr wrap="square">
            <a:spAutoFit/>
          </a:bodyPr>
          <a:lstStyle/>
          <a:p>
            <a:pPr algn="l"/>
            <a:endParaRPr lang="ja-JP" altLang="en-US" sz="1600" b="0" i="0" u="none" strike="noStrike" baseline="0" dirty="0">
              <a:solidFill>
                <a:srgbClr val="000000"/>
              </a:solidFill>
              <a:latin typeface="メイリオ" panose="020B0604030504040204" pitchFamily="50" charset="-128"/>
              <a:ea typeface="メイリオ" panose="020B0604030504040204" pitchFamily="50" charset="-128"/>
            </a:endParaRPr>
          </a:p>
          <a:p>
            <a:r>
              <a:rPr lang="ja-JP" altLang="en-US" sz="16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1600" b="1" i="0" u="none" strike="noStrike" baseline="0" dirty="0">
                <a:solidFill>
                  <a:srgbClr val="000000"/>
                </a:solidFill>
                <a:latin typeface="メイリオ" panose="020B0604030504040204" pitchFamily="50" charset="-128"/>
                <a:ea typeface="メイリオ" panose="020B0604030504040204" pitchFamily="50" charset="-128"/>
              </a:rPr>
              <a:t>～両立支援等助成金に「育休中等業務代替支援コース」を新設～</a:t>
            </a:r>
            <a:endParaRPr lang="ja-JP" altLang="en-US" sz="1600" dirty="0"/>
          </a:p>
        </p:txBody>
      </p:sp>
      <p:pic>
        <p:nvPicPr>
          <p:cNvPr id="21" name="図 20">
            <a:extLst>
              <a:ext uri="{FF2B5EF4-FFF2-40B4-BE49-F238E27FC236}">
                <a16:creationId xmlns:a16="http://schemas.microsoft.com/office/drawing/2014/main" id="{5C74AA35-F363-17BD-EA13-E183A30AFC7F}"/>
              </a:ext>
            </a:extLst>
          </p:cNvPr>
          <p:cNvPicPr>
            <a:picLocks noChangeAspect="1"/>
          </p:cNvPicPr>
          <p:nvPr/>
        </p:nvPicPr>
        <p:blipFill rotWithShape="1">
          <a:blip r:embed="rId6"/>
          <a:srcRect l="37061" t="22784" r="20212" b="4156"/>
          <a:stretch/>
        </p:blipFill>
        <p:spPr>
          <a:xfrm>
            <a:off x="1065092" y="3026359"/>
            <a:ext cx="4798590" cy="4615458"/>
          </a:xfrm>
          <a:prstGeom prst="rect">
            <a:avLst/>
          </a:prstGeom>
        </p:spPr>
      </p:pic>
      <p:pic>
        <p:nvPicPr>
          <p:cNvPr id="22" name="図 21" descr="人形, おもちゃ, 挿絵, 時計 が含まれている画像&#10;&#10;自動的に生成された説明">
            <a:extLst>
              <a:ext uri="{FF2B5EF4-FFF2-40B4-BE49-F238E27FC236}">
                <a16:creationId xmlns:a16="http://schemas.microsoft.com/office/drawing/2014/main" id="{23724488-E51D-F09A-780C-25BC620BA154}"/>
              </a:ext>
            </a:extLst>
          </p:cNvPr>
          <p:cNvPicPr>
            <a:picLocks noChangeAspect="1"/>
          </p:cNvPicPr>
          <p:nvPr/>
        </p:nvPicPr>
        <p:blipFill rotWithShape="1">
          <a:blip r:embed="rId5">
            <a:extLst>
              <a:ext uri="{28A0092B-C50C-407E-A947-70E740481C1C}">
                <a14:useLocalDpi xmlns:a14="http://schemas.microsoft.com/office/drawing/2010/main" val="0"/>
              </a:ext>
            </a:extLst>
          </a:blip>
          <a:srcRect r="82320" b="22714"/>
          <a:stretch/>
        </p:blipFill>
        <p:spPr>
          <a:xfrm>
            <a:off x="181181" y="6628730"/>
            <a:ext cx="648500" cy="880391"/>
          </a:xfrm>
          <a:prstGeom prst="rect">
            <a:avLst/>
          </a:prstGeom>
        </p:spPr>
      </p:pic>
      <p:pic>
        <p:nvPicPr>
          <p:cNvPr id="23" name="図 22" descr="人形, おもちゃ, 挿絵, 時計 が含まれている画像&#10;&#10;自動的に生成された説明">
            <a:extLst>
              <a:ext uri="{FF2B5EF4-FFF2-40B4-BE49-F238E27FC236}">
                <a16:creationId xmlns:a16="http://schemas.microsoft.com/office/drawing/2014/main" id="{8C6BA6E1-3A16-E47A-9BAA-3AF81B855A4E}"/>
              </a:ext>
            </a:extLst>
          </p:cNvPr>
          <p:cNvPicPr>
            <a:picLocks noChangeAspect="1"/>
          </p:cNvPicPr>
          <p:nvPr/>
        </p:nvPicPr>
        <p:blipFill rotWithShape="1">
          <a:blip r:embed="rId5">
            <a:extLst>
              <a:ext uri="{28A0092B-C50C-407E-A947-70E740481C1C}">
                <a14:useLocalDpi xmlns:a14="http://schemas.microsoft.com/office/drawing/2010/main" val="0"/>
              </a:ext>
            </a:extLst>
          </a:blip>
          <a:srcRect l="57706" r="22018" b="22714"/>
          <a:stretch/>
        </p:blipFill>
        <p:spPr>
          <a:xfrm>
            <a:off x="5933107" y="6460697"/>
            <a:ext cx="743712" cy="880391"/>
          </a:xfrm>
          <a:prstGeom prst="rect">
            <a:avLst/>
          </a:prstGeom>
        </p:spPr>
      </p:pic>
      <p:pic>
        <p:nvPicPr>
          <p:cNvPr id="24" name="図 23" descr="人形, おもちゃ, 挿絵, 時計 が含まれている画像&#10;&#10;自動的に生成された説明">
            <a:extLst>
              <a:ext uri="{FF2B5EF4-FFF2-40B4-BE49-F238E27FC236}">
                <a16:creationId xmlns:a16="http://schemas.microsoft.com/office/drawing/2014/main" id="{00EA1CA8-84F5-E23C-46E1-C20853D0CB85}"/>
              </a:ext>
            </a:extLst>
          </p:cNvPr>
          <p:cNvPicPr>
            <a:picLocks noChangeAspect="1"/>
          </p:cNvPicPr>
          <p:nvPr/>
        </p:nvPicPr>
        <p:blipFill rotWithShape="1">
          <a:blip r:embed="rId5">
            <a:extLst>
              <a:ext uri="{28A0092B-C50C-407E-A947-70E740481C1C}">
                <a14:useLocalDpi xmlns:a14="http://schemas.microsoft.com/office/drawing/2010/main" val="0"/>
              </a:ext>
            </a:extLst>
          </a:blip>
          <a:srcRect l="81106" b="22714"/>
          <a:stretch/>
        </p:blipFill>
        <p:spPr>
          <a:xfrm>
            <a:off x="115051" y="3087276"/>
            <a:ext cx="693043" cy="880391"/>
          </a:xfrm>
          <a:prstGeom prst="rect">
            <a:avLst/>
          </a:prstGeom>
        </p:spPr>
      </p:pic>
      <p:pic>
        <p:nvPicPr>
          <p:cNvPr id="39" name="図 38">
            <a:extLst>
              <a:ext uri="{FF2B5EF4-FFF2-40B4-BE49-F238E27FC236}">
                <a16:creationId xmlns:a16="http://schemas.microsoft.com/office/drawing/2014/main" id="{27B5C68C-7A7B-959B-0A56-19AB257C46DE}"/>
              </a:ext>
            </a:extLst>
          </p:cNvPr>
          <p:cNvPicPr>
            <a:picLocks noChangeAspect="1"/>
          </p:cNvPicPr>
          <p:nvPr/>
        </p:nvPicPr>
        <p:blipFill>
          <a:blip r:embed="rId7"/>
          <a:stretch>
            <a:fillRect/>
          </a:stretch>
        </p:blipFill>
        <p:spPr>
          <a:xfrm>
            <a:off x="5907943" y="9024817"/>
            <a:ext cx="885202" cy="880391"/>
          </a:xfrm>
          <a:prstGeom prst="rect">
            <a:avLst/>
          </a:prstGeom>
        </p:spPr>
      </p:pic>
      <p:sp>
        <p:nvSpPr>
          <p:cNvPr id="40" name="テキスト ボックス 39">
            <a:extLst>
              <a:ext uri="{FF2B5EF4-FFF2-40B4-BE49-F238E27FC236}">
                <a16:creationId xmlns:a16="http://schemas.microsoft.com/office/drawing/2014/main" id="{9B1C6672-066A-DF68-0523-9EE3B45B1F57}"/>
              </a:ext>
            </a:extLst>
          </p:cNvPr>
          <p:cNvSpPr txBox="1"/>
          <p:nvPr/>
        </p:nvSpPr>
        <p:spPr>
          <a:xfrm>
            <a:off x="4912906" y="9203403"/>
            <a:ext cx="1095955" cy="261610"/>
          </a:xfrm>
          <a:prstGeom prst="rect">
            <a:avLst/>
          </a:prstGeom>
          <a:noFill/>
        </p:spPr>
        <p:txBody>
          <a:bodyPr wrap="square" rtlCol="0">
            <a:spAutoFit/>
          </a:bodyPr>
          <a:lstStyle/>
          <a:p>
            <a:r>
              <a:rPr kumimoji="1" lang="ja-JP" altLang="en-US" sz="1100" dirty="0">
                <a:solidFill>
                  <a:srgbClr val="FF0000"/>
                </a:solidFill>
                <a:latin typeface="メイリオ" panose="020B0604030504040204" pitchFamily="50" charset="-128"/>
                <a:ea typeface="メイリオ" panose="020B0604030504040204" pitchFamily="50" charset="-128"/>
              </a:rPr>
              <a:t>詳細はこちら</a:t>
            </a:r>
          </a:p>
        </p:txBody>
      </p:sp>
      <p:sp>
        <p:nvSpPr>
          <p:cNvPr id="41" name="テキスト ボックス 40">
            <a:extLst>
              <a:ext uri="{FF2B5EF4-FFF2-40B4-BE49-F238E27FC236}">
                <a16:creationId xmlns:a16="http://schemas.microsoft.com/office/drawing/2014/main" id="{BC281723-DAA2-2C11-46F2-2BE26383E6E6}"/>
              </a:ext>
            </a:extLst>
          </p:cNvPr>
          <p:cNvSpPr txBox="1"/>
          <p:nvPr/>
        </p:nvSpPr>
        <p:spPr>
          <a:xfrm>
            <a:off x="-71859" y="9203403"/>
            <a:ext cx="4769508" cy="577081"/>
          </a:xfrm>
          <a:prstGeom prst="rect">
            <a:avLst/>
          </a:prstGeom>
          <a:noFill/>
        </p:spPr>
        <p:txBody>
          <a:bodyPr wrap="square" rtlCol="0">
            <a:spAutoFit/>
          </a:bodyPr>
          <a:lstStyle/>
          <a:p>
            <a:r>
              <a:rPr kumimoji="1" lang="ja-JP" altLang="en-US" sz="1050" b="1" dirty="0"/>
              <a:t>お問い合わせ先</a:t>
            </a:r>
            <a:endParaRPr kumimoji="1" lang="en-US" altLang="ja-JP" sz="1050" b="1" dirty="0"/>
          </a:p>
          <a:p>
            <a:endParaRPr kumimoji="1" lang="en-US" altLang="ja-JP" sz="1050" b="1" dirty="0"/>
          </a:p>
          <a:p>
            <a:r>
              <a:rPr kumimoji="1" lang="ja-JP" altLang="en-US" sz="1050" b="1" dirty="0"/>
              <a:t>　</a:t>
            </a:r>
            <a:endParaRPr kumimoji="1" lang="ja-JP" altLang="en-US" sz="1600" b="1" dirty="0"/>
          </a:p>
        </p:txBody>
      </p:sp>
      <p:sp>
        <p:nvSpPr>
          <p:cNvPr id="42" name="テキスト ボックス 41">
            <a:extLst>
              <a:ext uri="{FF2B5EF4-FFF2-40B4-BE49-F238E27FC236}">
                <a16:creationId xmlns:a16="http://schemas.microsoft.com/office/drawing/2014/main" id="{8E54E01C-1653-6A67-AA12-DB0F34DD9B27}"/>
              </a:ext>
            </a:extLst>
          </p:cNvPr>
          <p:cNvSpPr txBox="1"/>
          <p:nvPr/>
        </p:nvSpPr>
        <p:spPr>
          <a:xfrm>
            <a:off x="1239353" y="9209257"/>
            <a:ext cx="3614928" cy="369332"/>
          </a:xfrm>
          <a:prstGeom prst="rect">
            <a:avLst/>
          </a:prstGeom>
          <a:noFill/>
        </p:spPr>
        <p:txBody>
          <a:bodyPr wrap="square" rtlCol="0">
            <a:spAutoFit/>
          </a:bodyPr>
          <a:lstStyle/>
          <a:p>
            <a:r>
              <a:rPr kumimoji="1" lang="ja-JP" altLang="en-US" sz="1800" b="1" dirty="0"/>
              <a:t>和歌山労働局　雇用環境・均等室</a:t>
            </a:r>
            <a:endParaRPr kumimoji="1" lang="ja-JP" altLang="en-US" dirty="0"/>
          </a:p>
        </p:txBody>
      </p:sp>
      <p:sp>
        <p:nvSpPr>
          <p:cNvPr id="44" name="テキスト ボックス 43">
            <a:extLst>
              <a:ext uri="{FF2B5EF4-FFF2-40B4-BE49-F238E27FC236}">
                <a16:creationId xmlns:a16="http://schemas.microsoft.com/office/drawing/2014/main" id="{653BCF59-829C-729F-0B3F-6E80EC3A0EBD}"/>
              </a:ext>
            </a:extLst>
          </p:cNvPr>
          <p:cNvSpPr txBox="1"/>
          <p:nvPr/>
        </p:nvSpPr>
        <p:spPr>
          <a:xfrm>
            <a:off x="1424404" y="9536385"/>
            <a:ext cx="3614928" cy="369332"/>
          </a:xfrm>
          <a:prstGeom prst="rect">
            <a:avLst/>
          </a:prstGeom>
          <a:noFill/>
        </p:spPr>
        <p:txBody>
          <a:bodyPr wrap="square" rtlCol="0">
            <a:spAutoFit/>
          </a:bodyPr>
          <a:lstStyle/>
          <a:p>
            <a:r>
              <a:rPr kumimoji="1" lang="ja-JP" altLang="en-US" b="1" dirty="0"/>
              <a:t>℡０７３－４８８－１１７０</a:t>
            </a:r>
          </a:p>
        </p:txBody>
      </p:sp>
    </p:spTree>
    <p:extLst>
      <p:ext uri="{BB962C8B-B14F-4D97-AF65-F5344CB8AC3E}">
        <p14:creationId xmlns:p14="http://schemas.microsoft.com/office/powerpoint/2010/main" val="2407733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65</TotalTime>
  <Words>125</Words>
  <Application>Microsoft Office PowerPoint</Application>
  <PresentationFormat>A4 210 x 297 mm</PresentationFormat>
  <Paragraphs>12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メイリオ</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草下 剛(kusaka-takeshi)</dc:creator>
  <cp:lastModifiedBy>kamiton_s1</cp:lastModifiedBy>
  <cp:revision>1</cp:revision>
  <cp:lastPrinted>2024-08-08T07:14:30Z</cp:lastPrinted>
  <dcterms:created xsi:type="dcterms:W3CDTF">2024-08-08T06:22:02Z</dcterms:created>
  <dcterms:modified xsi:type="dcterms:W3CDTF">2024-08-20T04:37:37Z</dcterms:modified>
</cp:coreProperties>
</file>